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0" r:id="rId8"/>
    <p:sldId id="263" r:id="rId9"/>
    <p:sldId id="261" r:id="rId10"/>
    <p:sldId id="264" r:id="rId11"/>
    <p:sldId id="262" r:id="rId12"/>
    <p:sldId id="26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21.02.2011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500034" y="928670"/>
            <a:ext cx="8109912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        </a:t>
            </a:r>
            <a:r>
              <a:rPr lang="tr-TR" sz="5400" b="1" dirty="0" smtClean="0">
                <a:latin typeface="Arial Black" pitchFamily="34" charset="0"/>
              </a:rPr>
              <a:t>KESİRLERİN </a:t>
            </a:r>
          </a:p>
          <a:p>
            <a:r>
              <a:rPr lang="tr-TR" sz="5400" b="1" dirty="0" smtClean="0">
                <a:latin typeface="Arial Black" pitchFamily="34" charset="0"/>
              </a:rPr>
              <a:t>KARŞILAŞTIRILMASI</a:t>
            </a:r>
            <a:endParaRPr lang="tr-TR" sz="5400" b="1" dirty="0"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14282" y="3214686"/>
            <a:ext cx="8572528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       </a:t>
            </a:r>
            <a:r>
              <a:rPr lang="tr-TR" sz="5400" b="1" dirty="0" smtClean="0">
                <a:latin typeface="Arial Black" pitchFamily="34" charset="0"/>
              </a:rPr>
              <a:t>PAYDALARI EŞİT</a:t>
            </a:r>
          </a:p>
          <a:p>
            <a:r>
              <a:rPr lang="tr-TR" sz="5400" b="1" dirty="0" smtClean="0">
                <a:latin typeface="Arial Black" pitchFamily="34" charset="0"/>
              </a:rPr>
              <a:t>         KESİRLERDE</a:t>
            </a:r>
            <a:endParaRPr lang="tr-TR" sz="5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85786" y="214290"/>
            <a:ext cx="7415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latin typeface="Arial Black" pitchFamily="34" charset="0"/>
              </a:rPr>
              <a:t>        </a:t>
            </a:r>
            <a:r>
              <a:rPr lang="tr-TR" sz="5400" b="1" u="sng" dirty="0" smtClean="0">
                <a:solidFill>
                  <a:srgbClr val="FF0000"/>
                </a:solidFill>
                <a:latin typeface="Arial Black" pitchFamily="34" charset="0"/>
              </a:rPr>
              <a:t>KURAL</a:t>
            </a:r>
            <a:endParaRPr lang="tr-TR" sz="5400" b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428596" y="1142984"/>
            <a:ext cx="7415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latin typeface="Arial Black" pitchFamily="34" charset="0"/>
              </a:rPr>
              <a:t>PAYDALARI EŞİT OLAN KESİRLERDE</a:t>
            </a:r>
            <a:endParaRPr lang="tr-TR" sz="4800" b="1" dirty="0"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428596" y="2714620"/>
            <a:ext cx="78581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latin typeface="Arial Black" pitchFamily="34" charset="0"/>
              </a:rPr>
              <a:t>PAYI BÜYÜK OLAN KESİR DİĞERİNDEN DAHA BÜYÜKTÜR.</a:t>
            </a:r>
            <a:endParaRPr lang="tr-TR" sz="4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14282" y="1500174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Arial Black" pitchFamily="34" charset="0"/>
              </a:rPr>
              <a:t>      KESİRLERİNİN BÜYÜKTEN KÜÇÜĞE DOĞRU</a:t>
            </a:r>
          </a:p>
          <a:p>
            <a:r>
              <a:rPr lang="tr-TR" sz="2400" b="1" dirty="0" smtClean="0">
                <a:latin typeface="Arial Black" pitchFamily="34" charset="0"/>
              </a:rPr>
              <a:t>      SIRALARSAK HANGİSİ DOĞRU OLUR?</a:t>
            </a:r>
            <a:endParaRPr lang="tr-TR" sz="2400" b="1" dirty="0">
              <a:latin typeface="Arial Black" pitchFamily="34" charset="0"/>
            </a:endParaRPr>
          </a:p>
        </p:txBody>
      </p:sp>
      <p:graphicFrame>
        <p:nvGraphicFramePr>
          <p:cNvPr id="3" name="Group 16"/>
          <p:cNvGraphicFramePr>
            <a:graphicFrameLocks/>
          </p:cNvGraphicFramePr>
          <p:nvPr/>
        </p:nvGraphicFramePr>
        <p:xfrm>
          <a:off x="2000232" y="2142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3000364" y="2142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6"/>
          <p:cNvGraphicFramePr>
            <a:graphicFrameLocks/>
          </p:cNvGraphicFramePr>
          <p:nvPr/>
        </p:nvGraphicFramePr>
        <p:xfrm>
          <a:off x="4143372" y="214290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11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16"/>
          <p:cNvGraphicFramePr>
            <a:graphicFrameLocks/>
          </p:cNvGraphicFramePr>
          <p:nvPr/>
        </p:nvGraphicFramePr>
        <p:xfrm>
          <a:off x="5143504" y="214290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3786182" y="3714752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28596" y="257174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A-)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357158" y="400050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B-)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58" y="5286388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C-)</a:t>
            </a:r>
            <a:endParaRPr lang="tr-TR" sz="3600" b="1" dirty="0">
              <a:latin typeface="Arial Black" pitchFamily="34" charset="0"/>
            </a:endParaRPr>
          </a:p>
        </p:txBody>
      </p:sp>
      <p:graphicFrame>
        <p:nvGraphicFramePr>
          <p:cNvPr id="11" name="Group 16"/>
          <p:cNvGraphicFramePr>
            <a:graphicFrameLocks/>
          </p:cNvGraphicFramePr>
          <p:nvPr/>
        </p:nvGraphicFramePr>
        <p:xfrm>
          <a:off x="1285852" y="3786190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11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11 Metin kutusu"/>
          <p:cNvSpPr txBox="1"/>
          <p:nvPr/>
        </p:nvSpPr>
        <p:spPr>
          <a:xfrm>
            <a:off x="2214546" y="3714752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13" name="Group 16"/>
          <p:cNvGraphicFramePr>
            <a:graphicFrameLocks/>
          </p:cNvGraphicFramePr>
          <p:nvPr/>
        </p:nvGraphicFramePr>
        <p:xfrm>
          <a:off x="2714612" y="3786190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13 Metin kutusu"/>
          <p:cNvSpPr txBox="1"/>
          <p:nvPr/>
        </p:nvSpPr>
        <p:spPr>
          <a:xfrm>
            <a:off x="5286380" y="3714752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357422" y="2285992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214546" y="507207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3786182" y="507207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5357818" y="507207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19" name="Group 16"/>
          <p:cNvGraphicFramePr>
            <a:graphicFrameLocks/>
          </p:cNvGraphicFramePr>
          <p:nvPr/>
        </p:nvGraphicFramePr>
        <p:xfrm>
          <a:off x="4286248" y="37861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Group 16"/>
          <p:cNvGraphicFramePr>
            <a:graphicFrameLocks/>
          </p:cNvGraphicFramePr>
          <p:nvPr/>
        </p:nvGraphicFramePr>
        <p:xfrm>
          <a:off x="5715008" y="37861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Group 16"/>
          <p:cNvGraphicFramePr>
            <a:graphicFrameLocks/>
          </p:cNvGraphicFramePr>
          <p:nvPr/>
        </p:nvGraphicFramePr>
        <p:xfrm>
          <a:off x="1357290" y="2285992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22 Metin kutusu"/>
          <p:cNvSpPr txBox="1"/>
          <p:nvPr/>
        </p:nvSpPr>
        <p:spPr>
          <a:xfrm>
            <a:off x="5500694" y="2285992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4000496" y="2285992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25" name="Group 16"/>
          <p:cNvGraphicFramePr>
            <a:graphicFrameLocks/>
          </p:cNvGraphicFramePr>
          <p:nvPr/>
        </p:nvGraphicFramePr>
        <p:xfrm>
          <a:off x="2928926" y="2285992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Group 16"/>
          <p:cNvGraphicFramePr>
            <a:graphicFrameLocks/>
          </p:cNvGraphicFramePr>
          <p:nvPr/>
        </p:nvGraphicFramePr>
        <p:xfrm>
          <a:off x="4500562" y="235743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Group 16"/>
          <p:cNvGraphicFramePr>
            <a:graphicFrameLocks/>
          </p:cNvGraphicFramePr>
          <p:nvPr/>
        </p:nvGraphicFramePr>
        <p:xfrm>
          <a:off x="6000760" y="2357430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11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Group 16"/>
          <p:cNvGraphicFramePr>
            <a:graphicFrameLocks/>
          </p:cNvGraphicFramePr>
          <p:nvPr/>
        </p:nvGraphicFramePr>
        <p:xfrm>
          <a:off x="1357290" y="5072074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11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Group 16"/>
          <p:cNvGraphicFramePr>
            <a:graphicFrameLocks/>
          </p:cNvGraphicFramePr>
          <p:nvPr/>
        </p:nvGraphicFramePr>
        <p:xfrm>
          <a:off x="2714612" y="5072074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Group 16"/>
          <p:cNvGraphicFramePr>
            <a:graphicFrameLocks/>
          </p:cNvGraphicFramePr>
          <p:nvPr/>
        </p:nvGraphicFramePr>
        <p:xfrm>
          <a:off x="4286248" y="5072074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Group 16"/>
          <p:cNvGraphicFramePr>
            <a:graphicFrameLocks/>
          </p:cNvGraphicFramePr>
          <p:nvPr/>
        </p:nvGraphicFramePr>
        <p:xfrm>
          <a:off x="5857884" y="5072074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0" grpId="1"/>
      <p:bldP spid="12" grpId="0"/>
      <p:bldP spid="14" grpId="0"/>
      <p:bldP spid="15" grpId="0"/>
      <p:bldP spid="16" grpId="0"/>
      <p:bldP spid="17" grpId="0"/>
      <p:bldP spid="18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14282" y="1500174"/>
            <a:ext cx="7858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Arial Black" pitchFamily="34" charset="0"/>
              </a:rPr>
              <a:t>  KESİRLERİNİN KÜÇÜKTEN BÜYÜĞE DOĞRU</a:t>
            </a:r>
          </a:p>
          <a:p>
            <a:r>
              <a:rPr lang="tr-TR" sz="2400" b="1" dirty="0" smtClean="0">
                <a:latin typeface="Arial Black" pitchFamily="34" charset="0"/>
              </a:rPr>
              <a:t>  SIRALARSAK HANGİSİ DOĞRU OLUR?</a:t>
            </a:r>
            <a:endParaRPr lang="tr-TR" sz="2400" b="1" dirty="0">
              <a:latin typeface="Arial Black" pitchFamily="34" charset="0"/>
            </a:endParaRPr>
          </a:p>
        </p:txBody>
      </p:sp>
      <p:graphicFrame>
        <p:nvGraphicFramePr>
          <p:cNvPr id="3" name="Group 16"/>
          <p:cNvGraphicFramePr>
            <a:graphicFrameLocks/>
          </p:cNvGraphicFramePr>
          <p:nvPr/>
        </p:nvGraphicFramePr>
        <p:xfrm>
          <a:off x="2000232" y="2142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3000364" y="2142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6"/>
          <p:cNvGraphicFramePr>
            <a:graphicFrameLocks/>
          </p:cNvGraphicFramePr>
          <p:nvPr/>
        </p:nvGraphicFramePr>
        <p:xfrm>
          <a:off x="4143372" y="214290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9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Group 16"/>
          <p:cNvGraphicFramePr>
            <a:graphicFrameLocks/>
          </p:cNvGraphicFramePr>
          <p:nvPr/>
        </p:nvGraphicFramePr>
        <p:xfrm>
          <a:off x="5143504" y="214290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3786182" y="3714752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28596" y="257174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A-)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357158" y="4000504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B-)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57158" y="5286388"/>
            <a:ext cx="8771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C-)</a:t>
            </a:r>
            <a:endParaRPr lang="tr-TR" sz="3600" b="1" dirty="0">
              <a:latin typeface="Arial Black" pitchFamily="34" charset="0"/>
            </a:endParaRPr>
          </a:p>
        </p:txBody>
      </p:sp>
      <p:graphicFrame>
        <p:nvGraphicFramePr>
          <p:cNvPr id="11" name="Group 16"/>
          <p:cNvGraphicFramePr>
            <a:graphicFrameLocks/>
          </p:cNvGraphicFramePr>
          <p:nvPr/>
        </p:nvGraphicFramePr>
        <p:xfrm>
          <a:off x="1285852" y="3786190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11 Metin kutusu"/>
          <p:cNvSpPr txBox="1"/>
          <p:nvPr/>
        </p:nvSpPr>
        <p:spPr>
          <a:xfrm>
            <a:off x="2214546" y="3714752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13" name="Group 16"/>
          <p:cNvGraphicFramePr>
            <a:graphicFrameLocks/>
          </p:cNvGraphicFramePr>
          <p:nvPr/>
        </p:nvGraphicFramePr>
        <p:xfrm>
          <a:off x="2714612" y="3786190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13 Metin kutusu"/>
          <p:cNvSpPr txBox="1"/>
          <p:nvPr/>
        </p:nvSpPr>
        <p:spPr>
          <a:xfrm>
            <a:off x="5286380" y="3714752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2357422" y="2285992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2214546" y="507207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3786182" y="507207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5357818" y="507207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19" name="Group 16"/>
          <p:cNvGraphicFramePr>
            <a:graphicFrameLocks/>
          </p:cNvGraphicFramePr>
          <p:nvPr/>
        </p:nvGraphicFramePr>
        <p:xfrm>
          <a:off x="4286248" y="37861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Group 16"/>
          <p:cNvGraphicFramePr>
            <a:graphicFrameLocks/>
          </p:cNvGraphicFramePr>
          <p:nvPr/>
        </p:nvGraphicFramePr>
        <p:xfrm>
          <a:off x="5715008" y="378619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Group 16"/>
          <p:cNvGraphicFramePr>
            <a:graphicFrameLocks/>
          </p:cNvGraphicFramePr>
          <p:nvPr/>
        </p:nvGraphicFramePr>
        <p:xfrm>
          <a:off x="1357290" y="2285992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22 Metin kutusu"/>
          <p:cNvSpPr txBox="1"/>
          <p:nvPr/>
        </p:nvSpPr>
        <p:spPr>
          <a:xfrm>
            <a:off x="5500694" y="2285992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4000496" y="2285992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25" name="Group 16"/>
          <p:cNvGraphicFramePr>
            <a:graphicFrameLocks/>
          </p:cNvGraphicFramePr>
          <p:nvPr/>
        </p:nvGraphicFramePr>
        <p:xfrm>
          <a:off x="2928926" y="2285992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Group 16"/>
          <p:cNvGraphicFramePr>
            <a:graphicFrameLocks/>
          </p:cNvGraphicFramePr>
          <p:nvPr/>
        </p:nvGraphicFramePr>
        <p:xfrm>
          <a:off x="4500562" y="2357430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9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Group 16"/>
          <p:cNvGraphicFramePr>
            <a:graphicFrameLocks/>
          </p:cNvGraphicFramePr>
          <p:nvPr/>
        </p:nvGraphicFramePr>
        <p:xfrm>
          <a:off x="6000760" y="2357430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Group 16"/>
          <p:cNvGraphicFramePr>
            <a:graphicFrameLocks/>
          </p:cNvGraphicFramePr>
          <p:nvPr/>
        </p:nvGraphicFramePr>
        <p:xfrm>
          <a:off x="1357290" y="5072074"/>
          <a:ext cx="785818" cy="1158240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Group 16"/>
          <p:cNvGraphicFramePr>
            <a:graphicFrameLocks/>
          </p:cNvGraphicFramePr>
          <p:nvPr/>
        </p:nvGraphicFramePr>
        <p:xfrm>
          <a:off x="2714612" y="5072074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9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Group 16"/>
          <p:cNvGraphicFramePr>
            <a:graphicFrameLocks/>
          </p:cNvGraphicFramePr>
          <p:nvPr/>
        </p:nvGraphicFramePr>
        <p:xfrm>
          <a:off x="4286248" y="5072074"/>
          <a:ext cx="928694" cy="1158240"/>
        </p:xfrm>
        <a:graphic>
          <a:graphicData uri="http://schemas.openxmlformats.org/drawingml/2006/table">
            <a:tbl>
              <a:tblPr/>
              <a:tblGrid>
                <a:gridCol w="92869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6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Group 16"/>
          <p:cNvGraphicFramePr>
            <a:graphicFrameLocks/>
          </p:cNvGraphicFramePr>
          <p:nvPr/>
        </p:nvGraphicFramePr>
        <p:xfrm>
          <a:off x="5857884" y="5072074"/>
          <a:ext cx="857256" cy="1158240"/>
        </p:xfrm>
        <a:graphic>
          <a:graphicData uri="http://schemas.openxmlformats.org/drawingml/2006/table">
            <a:tbl>
              <a:tblPr/>
              <a:tblGrid>
                <a:gridCol w="857256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15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9" grpId="1"/>
      <p:bldP spid="10" grpId="0"/>
      <p:bldP spid="12" grpId="0"/>
      <p:bldP spid="14" grpId="0"/>
      <p:bldP spid="15" grpId="0"/>
      <p:bldP spid="16" grpId="0"/>
      <p:bldP spid="17" grpId="0"/>
      <p:bldP spid="17" grpId="1"/>
      <p:bldP spid="18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857232"/>
            <a:ext cx="8790163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AŞAĞIDAKİ SAYILARIN ARASINA</a:t>
            </a:r>
          </a:p>
          <a:p>
            <a:endParaRPr lang="tr-TR" sz="4000" b="1" dirty="0" smtClean="0">
              <a:latin typeface="Arial Black" pitchFamily="34" charset="0"/>
            </a:endParaRPr>
          </a:p>
          <a:p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" y="1142984"/>
            <a:ext cx="878684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533525" algn="l"/>
              </a:tabLst>
            </a:pPr>
            <a:r>
              <a:rPr kumimoji="0" lang="tr-TR" sz="9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Calibri" pitchFamily="34" charset="0"/>
              </a:rPr>
              <a:t>     ›   ‹ </a:t>
            </a:r>
            <a:r>
              <a:rPr lang="tr-TR" sz="9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tr-TR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Calibri" pitchFamily="34" charset="0"/>
              </a:rPr>
              <a:t> =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533525" algn="l"/>
              </a:tabLst>
            </a:pPr>
            <a:r>
              <a:rPr lang="tr-TR" sz="60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Calibri" pitchFamily="34" charset="0"/>
              </a:rPr>
              <a:t>İŞARETLERİNDEN</a:t>
            </a:r>
            <a:r>
              <a:rPr kumimoji="0" lang="tr-TR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UYGUN OLAN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533525" algn="l"/>
              </a:tabLst>
            </a:pPr>
            <a:r>
              <a:rPr lang="tr-TR" sz="3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    HANGİLERİ GELMELİ?</a:t>
            </a:r>
            <a:r>
              <a:rPr kumimoji="0" lang="tr-TR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Calibri" pitchFamily="34" charset="0"/>
              </a:rPr>
              <a:t>     </a:t>
            </a:r>
            <a:endParaRPr kumimoji="0" lang="tr-T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3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643174" y="642918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23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4143372" y="428604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429256" y="642918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21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5500694" y="1571612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45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071934" y="1500174"/>
            <a:ext cx="52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=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643174" y="1500174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45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2643174" y="2357430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54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4143372" y="2071678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5500694" y="2357430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68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2643174" y="321468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18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071934" y="3214686"/>
            <a:ext cx="522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=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5500694" y="321468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18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2643174" y="4071942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36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2643174" y="4857760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68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214810" y="392906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4143372" y="4643446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‹</a:t>
            </a:r>
            <a:endParaRPr lang="tr-TR" sz="6600" b="1" dirty="0">
              <a:latin typeface="Arial Black" pitchFamily="34" charset="0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5500694" y="4071942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32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5500694" y="4857760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86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285720" y="5429264"/>
            <a:ext cx="828680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 </a:t>
            </a:r>
            <a:r>
              <a:rPr lang="tr-TR" sz="2800" b="1" dirty="0" smtClean="0">
                <a:latin typeface="Arial Black" pitchFamily="34" charset="0"/>
              </a:rPr>
              <a:t>SAYILARI KARŞILAŞTIRMAK KOLAY.</a:t>
            </a:r>
          </a:p>
          <a:p>
            <a:r>
              <a:rPr lang="tr-TR" sz="4000" b="1" dirty="0" smtClean="0">
                <a:latin typeface="Arial Black" pitchFamily="34" charset="0"/>
              </a:rPr>
              <a:t> </a:t>
            </a:r>
            <a:endParaRPr lang="tr-TR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8" grpId="0"/>
      <p:bldP spid="22" grpId="0"/>
      <p:bldP spid="23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285720" y="642918"/>
            <a:ext cx="8286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 </a:t>
            </a:r>
            <a:r>
              <a:rPr lang="tr-TR" sz="4000" b="1" dirty="0" smtClean="0">
                <a:latin typeface="Arial Black" pitchFamily="34" charset="0"/>
              </a:rPr>
              <a:t>KESİRLERDE BUNU NASIL</a:t>
            </a:r>
          </a:p>
          <a:p>
            <a:r>
              <a:rPr lang="tr-TR" sz="4000" b="1" dirty="0" smtClean="0">
                <a:latin typeface="Arial Black" pitchFamily="34" charset="0"/>
              </a:rPr>
              <a:t>   YAPACAĞIZ? </a:t>
            </a:r>
          </a:p>
          <a:p>
            <a:r>
              <a:rPr lang="tr-TR" sz="4000" b="1" dirty="0" smtClean="0">
                <a:latin typeface="Arial Black" pitchFamily="34" charset="0"/>
              </a:rPr>
              <a:t> 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57158" y="2285992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 </a:t>
            </a:r>
            <a:r>
              <a:rPr lang="tr-TR" sz="4000" b="1" dirty="0" smtClean="0">
                <a:latin typeface="Arial Black" pitchFamily="34" charset="0"/>
              </a:rPr>
              <a:t>HANGİ KESİRİN DAHA</a:t>
            </a:r>
          </a:p>
          <a:p>
            <a:r>
              <a:rPr lang="tr-TR" sz="4000" b="1" dirty="0" smtClean="0">
                <a:latin typeface="Arial Black" pitchFamily="34" charset="0"/>
              </a:rPr>
              <a:t>  BÜYÜK OLDUĞUNA NAIL</a:t>
            </a:r>
          </a:p>
          <a:p>
            <a:r>
              <a:rPr lang="tr-TR" sz="4000" b="1" dirty="0" smtClean="0">
                <a:latin typeface="Arial Black" pitchFamily="34" charset="0"/>
              </a:rPr>
              <a:t>  KARAR VERECEĞİZ? </a:t>
            </a:r>
          </a:p>
          <a:p>
            <a:r>
              <a:rPr lang="tr-TR" sz="4000" b="1" dirty="0" smtClean="0">
                <a:latin typeface="Arial Black" pitchFamily="34" charset="0"/>
              </a:rPr>
              <a:t> </a:t>
            </a:r>
            <a:endParaRPr lang="tr-TR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6"/>
          <p:cNvGraphicFramePr>
            <a:graphicFrameLocks/>
          </p:cNvGraphicFramePr>
          <p:nvPr/>
        </p:nvGraphicFramePr>
        <p:xfrm>
          <a:off x="2428860" y="571480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4357686" y="571480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285720" y="1928802"/>
            <a:ext cx="828680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 </a:t>
            </a:r>
            <a:endParaRPr lang="tr-TR" sz="4000" b="1" dirty="0" smtClean="0">
              <a:latin typeface="Arial Black" pitchFamily="34" charset="0"/>
            </a:endParaRPr>
          </a:p>
          <a:p>
            <a:r>
              <a:rPr lang="tr-TR" sz="4000" b="1" dirty="0" smtClean="0">
                <a:latin typeface="Arial Black" pitchFamily="34" charset="0"/>
              </a:rPr>
              <a:t>          HANGİSİ DAHA </a:t>
            </a:r>
          </a:p>
          <a:p>
            <a:r>
              <a:rPr lang="tr-TR" sz="4000" b="1" dirty="0" smtClean="0">
                <a:latin typeface="Arial Black" pitchFamily="34" charset="0"/>
              </a:rPr>
              <a:t>BÜYÜK BU KESİRLERDEN?</a:t>
            </a:r>
          </a:p>
          <a:p>
            <a:r>
              <a:rPr lang="tr-TR" sz="4000" b="1" dirty="0" smtClean="0">
                <a:latin typeface="Arial Black" pitchFamily="34" charset="0"/>
              </a:rPr>
              <a:t> </a:t>
            </a:r>
            <a:endParaRPr lang="tr-TR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07167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Arial Black" pitchFamily="34" charset="0"/>
              </a:rPr>
              <a:t>GELİN BUNU ŞEKİLLE GÖSTERMEYE ÇALIŞALIM</a:t>
            </a:r>
            <a:endParaRPr lang="tr-TR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 Metin kutusu"/>
          <p:cNvSpPr txBox="1">
            <a:spLocks noChangeArrowheads="1"/>
          </p:cNvSpPr>
          <p:nvPr/>
        </p:nvSpPr>
        <p:spPr bwMode="auto">
          <a:xfrm>
            <a:off x="714348" y="78579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>
                <a:latin typeface="Arial Black" pitchFamily="34" charset="0"/>
              </a:rPr>
              <a:t>3</a:t>
            </a:r>
          </a:p>
        </p:txBody>
      </p:sp>
      <p:cxnSp>
        <p:nvCxnSpPr>
          <p:cNvPr id="3" name="2 Düz Bağlayıcı"/>
          <p:cNvCxnSpPr/>
          <p:nvPr/>
        </p:nvCxnSpPr>
        <p:spPr>
          <a:xfrm>
            <a:off x="714348" y="1428736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12 Metin kutusu"/>
          <p:cNvSpPr txBox="1">
            <a:spLocks noChangeArrowheads="1"/>
          </p:cNvSpPr>
          <p:nvPr/>
        </p:nvSpPr>
        <p:spPr bwMode="auto">
          <a:xfrm>
            <a:off x="714348" y="150017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5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5" name="12 Metin kutusu"/>
          <p:cNvSpPr txBox="1">
            <a:spLocks noChangeArrowheads="1"/>
          </p:cNvSpPr>
          <p:nvPr/>
        </p:nvSpPr>
        <p:spPr bwMode="auto">
          <a:xfrm>
            <a:off x="714348" y="2571744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4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6" name="12 Metin kutusu"/>
          <p:cNvSpPr txBox="1">
            <a:spLocks noChangeArrowheads="1"/>
          </p:cNvSpPr>
          <p:nvPr/>
        </p:nvSpPr>
        <p:spPr bwMode="auto">
          <a:xfrm>
            <a:off x="714348" y="3214686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/>
              <a:t>   </a:t>
            </a:r>
            <a:r>
              <a:rPr lang="tr-TR" sz="4000" b="1" dirty="0" smtClean="0">
                <a:latin typeface="Arial Black" pitchFamily="34" charset="0"/>
              </a:rPr>
              <a:t>5</a:t>
            </a:r>
            <a:endParaRPr lang="tr-TR" sz="4000" b="1" dirty="0">
              <a:latin typeface="Arial Black" pitchFamily="34" charset="0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714348" y="3214686"/>
            <a:ext cx="857250" cy="1587"/>
          </a:xfrm>
          <a:prstGeom prst="line">
            <a:avLst/>
          </a:prstGeom>
          <a:ln w="793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Dikdörtgen"/>
          <p:cNvSpPr/>
          <p:nvPr/>
        </p:nvSpPr>
        <p:spPr>
          <a:xfrm>
            <a:off x="2285984" y="928670"/>
            <a:ext cx="3929090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2285984" y="2643182"/>
            <a:ext cx="3929090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12 Düz Bağlayıcı"/>
          <p:cNvCxnSpPr/>
          <p:nvPr/>
        </p:nvCxnSpPr>
        <p:spPr>
          <a:xfrm rot="5400000">
            <a:off x="2357422" y="1571612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5400000">
            <a:off x="3144034" y="1570818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rot="5400000">
            <a:off x="4001290" y="1570818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4787108" y="1570818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5400000">
            <a:off x="2358216" y="3285330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3144034" y="3285330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5400000">
            <a:off x="4001290" y="3285330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5400000">
            <a:off x="4787108" y="3285330"/>
            <a:ext cx="128588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Dikdörtgen"/>
          <p:cNvSpPr/>
          <p:nvPr/>
        </p:nvSpPr>
        <p:spPr>
          <a:xfrm>
            <a:off x="3000364" y="928670"/>
            <a:ext cx="785818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3786182" y="928670"/>
            <a:ext cx="857256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Dikdörtgen"/>
          <p:cNvSpPr/>
          <p:nvPr/>
        </p:nvSpPr>
        <p:spPr>
          <a:xfrm>
            <a:off x="3786182" y="2643182"/>
            <a:ext cx="857256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Dikdörtgen"/>
          <p:cNvSpPr/>
          <p:nvPr/>
        </p:nvSpPr>
        <p:spPr>
          <a:xfrm>
            <a:off x="2285984" y="928670"/>
            <a:ext cx="714380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Dikdörtgen"/>
          <p:cNvSpPr/>
          <p:nvPr/>
        </p:nvSpPr>
        <p:spPr>
          <a:xfrm>
            <a:off x="2285984" y="2643182"/>
            <a:ext cx="714380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4643438" y="2643182"/>
            <a:ext cx="785818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Dikdörtgen"/>
          <p:cNvSpPr/>
          <p:nvPr/>
        </p:nvSpPr>
        <p:spPr>
          <a:xfrm>
            <a:off x="3000364" y="2643182"/>
            <a:ext cx="785818" cy="1285884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36" name="Group 16"/>
          <p:cNvGraphicFramePr>
            <a:graphicFrameLocks/>
          </p:cNvGraphicFramePr>
          <p:nvPr/>
        </p:nvGraphicFramePr>
        <p:xfrm>
          <a:off x="6500826" y="1643050"/>
          <a:ext cx="571504" cy="128016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4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36 Metin kutusu"/>
          <p:cNvSpPr txBox="1"/>
          <p:nvPr/>
        </p:nvSpPr>
        <p:spPr>
          <a:xfrm>
            <a:off x="7143768" y="1643050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40" name="Group 16"/>
          <p:cNvGraphicFramePr>
            <a:graphicFrameLocks/>
          </p:cNvGraphicFramePr>
          <p:nvPr/>
        </p:nvGraphicFramePr>
        <p:xfrm>
          <a:off x="7643834" y="1643050"/>
          <a:ext cx="571504" cy="128016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1 Başlık"/>
          <p:cNvSpPr>
            <a:spLocks noGrp="1"/>
          </p:cNvSpPr>
          <p:nvPr>
            <p:ph type="title"/>
          </p:nvPr>
        </p:nvSpPr>
        <p:spPr>
          <a:xfrm>
            <a:off x="500034" y="407194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tr-TR" sz="3200" b="1" dirty="0" smtClean="0">
                <a:latin typeface="Arial Black" pitchFamily="34" charset="0"/>
              </a:rPr>
              <a:t>HANGİ KESİRDEN DAHA ÇOK PARÇA ALDIK?</a:t>
            </a:r>
            <a:endParaRPr lang="tr-TR" sz="3200" b="1" dirty="0">
              <a:latin typeface="Arial Black" pitchFamily="34" charset="0"/>
            </a:endParaRPr>
          </a:p>
        </p:txBody>
      </p:sp>
      <p:sp>
        <p:nvSpPr>
          <p:cNvPr id="29" name="1 Başlık"/>
          <p:cNvSpPr txBox="1">
            <a:spLocks/>
          </p:cNvSpPr>
          <p:nvPr/>
        </p:nvSpPr>
        <p:spPr>
          <a:xfrm>
            <a:off x="500034" y="521495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O HALDE HANGİ KESİR DAHA BÜYÜKTÜR?</a:t>
            </a:r>
            <a:endParaRPr kumimoji="0" lang="tr-TR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 animBg="1"/>
      <p:bldP spid="9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6"/>
          <p:cNvGraphicFramePr>
            <a:graphicFrameLocks/>
          </p:cNvGraphicFramePr>
          <p:nvPr/>
        </p:nvGraphicFramePr>
        <p:xfrm>
          <a:off x="500034" y="50004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500034" y="2071678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16"/>
          <p:cNvGraphicFramePr>
            <a:graphicFrameLocks/>
          </p:cNvGraphicFramePr>
          <p:nvPr/>
        </p:nvGraphicFramePr>
        <p:xfrm>
          <a:off x="500034" y="3643314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1428728" y="714356"/>
            <a:ext cx="3571900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1428728" y="2285992"/>
            <a:ext cx="3571900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1428728" y="3857628"/>
            <a:ext cx="3571900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8 Düz Bağlayıcı"/>
          <p:cNvCxnSpPr/>
          <p:nvPr/>
        </p:nvCxnSpPr>
        <p:spPr>
          <a:xfrm rot="5400000">
            <a:off x="1358084" y="121362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5400000">
            <a:off x="1786712" y="121362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rot="5400000">
            <a:off x="2215340" y="121362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5400000">
            <a:off x="2643968" y="121362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rot="5400000">
            <a:off x="3144034" y="121362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3572662" y="121362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5400000">
            <a:off x="4001290" y="121362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1358084" y="278526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5400000">
            <a:off x="1786712" y="278526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5400000">
            <a:off x="2215340" y="278526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5400000">
            <a:off x="2643968" y="278526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 rot="5400000">
            <a:off x="3144034" y="278526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 rot="5400000">
            <a:off x="3572662" y="278526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Düz Bağlayıcı"/>
          <p:cNvCxnSpPr/>
          <p:nvPr/>
        </p:nvCxnSpPr>
        <p:spPr>
          <a:xfrm rot="5400000">
            <a:off x="4001290" y="278526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 rot="5400000">
            <a:off x="1358084" y="435690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Düz Bağlayıcı"/>
          <p:cNvCxnSpPr/>
          <p:nvPr/>
        </p:nvCxnSpPr>
        <p:spPr>
          <a:xfrm rot="5400000">
            <a:off x="1786712" y="435690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Düz Bağlayıcı"/>
          <p:cNvCxnSpPr/>
          <p:nvPr/>
        </p:nvCxnSpPr>
        <p:spPr>
          <a:xfrm rot="5400000">
            <a:off x="2215340" y="435690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 rot="5400000">
            <a:off x="2643968" y="435690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Bağlayıcı"/>
          <p:cNvCxnSpPr/>
          <p:nvPr/>
        </p:nvCxnSpPr>
        <p:spPr>
          <a:xfrm rot="5400000">
            <a:off x="3144034" y="435690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Düz Bağlayıcı"/>
          <p:cNvCxnSpPr/>
          <p:nvPr/>
        </p:nvCxnSpPr>
        <p:spPr>
          <a:xfrm rot="5400000">
            <a:off x="3572662" y="435690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/>
          <p:nvPr/>
        </p:nvCxnSpPr>
        <p:spPr>
          <a:xfrm rot="5400000">
            <a:off x="4001290" y="435690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1 Dikdörtgen"/>
          <p:cNvSpPr/>
          <p:nvPr/>
        </p:nvSpPr>
        <p:spPr>
          <a:xfrm>
            <a:off x="1428728" y="714356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1857356" y="714356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Dikdörtgen"/>
          <p:cNvSpPr/>
          <p:nvPr/>
        </p:nvSpPr>
        <p:spPr>
          <a:xfrm>
            <a:off x="1428728" y="2285992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Dikdörtgen"/>
          <p:cNvSpPr/>
          <p:nvPr/>
        </p:nvSpPr>
        <p:spPr>
          <a:xfrm>
            <a:off x="1857356" y="2285992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2285984" y="2285992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2714612" y="2285992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Dikdörtgen"/>
          <p:cNvSpPr/>
          <p:nvPr/>
        </p:nvSpPr>
        <p:spPr>
          <a:xfrm>
            <a:off x="3143240" y="2285992"/>
            <a:ext cx="500066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Dikdörtgen"/>
          <p:cNvSpPr/>
          <p:nvPr/>
        </p:nvSpPr>
        <p:spPr>
          <a:xfrm>
            <a:off x="1428728" y="3857628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Dikdörtgen"/>
          <p:cNvSpPr/>
          <p:nvPr/>
        </p:nvSpPr>
        <p:spPr>
          <a:xfrm>
            <a:off x="1857356" y="3857628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Dikdörtgen"/>
          <p:cNvSpPr/>
          <p:nvPr/>
        </p:nvSpPr>
        <p:spPr>
          <a:xfrm>
            <a:off x="2285984" y="3857628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2714612" y="3857628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Dikdörtgen"/>
          <p:cNvSpPr/>
          <p:nvPr/>
        </p:nvSpPr>
        <p:spPr>
          <a:xfrm>
            <a:off x="3143240" y="3857628"/>
            <a:ext cx="500066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Dikdörtgen"/>
          <p:cNvSpPr/>
          <p:nvPr/>
        </p:nvSpPr>
        <p:spPr>
          <a:xfrm>
            <a:off x="3643306" y="3857628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45" name="Group 16"/>
          <p:cNvGraphicFramePr>
            <a:graphicFrameLocks/>
          </p:cNvGraphicFramePr>
          <p:nvPr/>
        </p:nvGraphicFramePr>
        <p:xfrm>
          <a:off x="5500694" y="2285992"/>
          <a:ext cx="571504" cy="128016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" name="45 Metin kutusu"/>
          <p:cNvSpPr txBox="1"/>
          <p:nvPr/>
        </p:nvSpPr>
        <p:spPr>
          <a:xfrm>
            <a:off x="6143636" y="2428868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47" name="Group 16"/>
          <p:cNvGraphicFramePr>
            <a:graphicFrameLocks/>
          </p:cNvGraphicFramePr>
          <p:nvPr/>
        </p:nvGraphicFramePr>
        <p:xfrm>
          <a:off x="6643702" y="2285992"/>
          <a:ext cx="571504" cy="128016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47 Metin kutusu"/>
          <p:cNvSpPr txBox="1"/>
          <p:nvPr/>
        </p:nvSpPr>
        <p:spPr>
          <a:xfrm>
            <a:off x="7215206" y="2428868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49" name="Group 16"/>
          <p:cNvGraphicFramePr>
            <a:graphicFrameLocks/>
          </p:cNvGraphicFramePr>
          <p:nvPr/>
        </p:nvGraphicFramePr>
        <p:xfrm>
          <a:off x="7643834" y="2285992"/>
          <a:ext cx="571504" cy="1285884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8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49 Dikdörtgen"/>
          <p:cNvSpPr/>
          <p:nvPr/>
        </p:nvSpPr>
        <p:spPr>
          <a:xfrm>
            <a:off x="4071934" y="3857628"/>
            <a:ext cx="428628" cy="1000132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6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9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/>
      <p:bldP spid="48" grpId="0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6"/>
          <p:cNvGraphicFramePr>
            <a:graphicFrameLocks/>
          </p:cNvGraphicFramePr>
          <p:nvPr/>
        </p:nvGraphicFramePr>
        <p:xfrm>
          <a:off x="500034" y="500042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Group 16"/>
          <p:cNvGraphicFramePr>
            <a:graphicFrameLocks/>
          </p:cNvGraphicFramePr>
          <p:nvPr/>
        </p:nvGraphicFramePr>
        <p:xfrm>
          <a:off x="500034" y="2571744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16"/>
          <p:cNvGraphicFramePr>
            <a:graphicFrameLocks/>
          </p:cNvGraphicFramePr>
          <p:nvPr/>
        </p:nvGraphicFramePr>
        <p:xfrm>
          <a:off x="500034" y="4572008"/>
          <a:ext cx="785818" cy="1280172"/>
        </p:xfrm>
        <a:graphic>
          <a:graphicData uri="http://schemas.openxmlformats.org/drawingml/2006/table">
            <a:tbl>
              <a:tblPr/>
              <a:tblGrid>
                <a:gridCol w="785818"/>
              </a:tblGrid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4 Dikdörtgen"/>
          <p:cNvSpPr/>
          <p:nvPr/>
        </p:nvSpPr>
        <p:spPr>
          <a:xfrm>
            <a:off x="1428728" y="714356"/>
            <a:ext cx="3571900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428728" y="2786058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1428728" y="4714884"/>
            <a:ext cx="3500462" cy="1000132"/>
          </a:xfrm>
          <a:prstGeom prst="rect">
            <a:avLst/>
          </a:prstGeom>
          <a:solidFill>
            <a:schemeClr val="bg1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8 Düz Bağlayıcı"/>
          <p:cNvCxnSpPr/>
          <p:nvPr/>
        </p:nvCxnSpPr>
        <p:spPr>
          <a:xfrm rot="5400000">
            <a:off x="1428728" y="1214422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5400000">
            <a:off x="1929588" y="1213628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2429654" y="1213628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rot="5400000">
            <a:off x="2929720" y="1213628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 rot="5400000">
            <a:off x="3429786" y="1213628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5400000">
            <a:off x="3929852" y="1213628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rot="5400000">
            <a:off x="1358084" y="3285330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15 Düz Bağlayıcı"/>
          <p:cNvCxnSpPr/>
          <p:nvPr/>
        </p:nvCxnSpPr>
        <p:spPr>
          <a:xfrm rot="5400000">
            <a:off x="1858150" y="3285330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 rot="5400000">
            <a:off x="2358216" y="3285330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5400000">
            <a:off x="2858282" y="3285330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rot="5400000">
            <a:off x="3358348" y="3285330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19 Düz Bağlayıcı"/>
          <p:cNvCxnSpPr/>
          <p:nvPr/>
        </p:nvCxnSpPr>
        <p:spPr>
          <a:xfrm rot="5400000">
            <a:off x="3858414" y="3285330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5400000">
            <a:off x="1358084" y="5214156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21 Düz Bağlayıcı"/>
          <p:cNvCxnSpPr/>
          <p:nvPr/>
        </p:nvCxnSpPr>
        <p:spPr>
          <a:xfrm rot="5400000">
            <a:off x="1858150" y="5214156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 rot="5400000">
            <a:off x="2358216" y="5214156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23 Düz Bağlayıcı"/>
          <p:cNvCxnSpPr/>
          <p:nvPr/>
        </p:nvCxnSpPr>
        <p:spPr>
          <a:xfrm rot="5400000">
            <a:off x="2858282" y="5214156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 rot="5400000">
            <a:off x="3358348" y="5214156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25 Düz Bağlayıcı"/>
          <p:cNvCxnSpPr/>
          <p:nvPr/>
        </p:nvCxnSpPr>
        <p:spPr>
          <a:xfrm rot="5400000">
            <a:off x="3858414" y="5214156"/>
            <a:ext cx="1000132" cy="15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26 Dikdörtgen"/>
          <p:cNvSpPr/>
          <p:nvPr/>
        </p:nvSpPr>
        <p:spPr>
          <a:xfrm>
            <a:off x="1428728" y="714356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1928794" y="714356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2428860" y="714356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Dikdörtgen"/>
          <p:cNvSpPr/>
          <p:nvPr/>
        </p:nvSpPr>
        <p:spPr>
          <a:xfrm>
            <a:off x="2928926" y="714356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3428992" y="714356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3929058" y="714356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1428728" y="2786058"/>
            <a:ext cx="428628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Dikdörtgen"/>
          <p:cNvSpPr/>
          <p:nvPr/>
        </p:nvSpPr>
        <p:spPr>
          <a:xfrm>
            <a:off x="1857356" y="2786058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Dikdörtgen"/>
          <p:cNvSpPr/>
          <p:nvPr/>
        </p:nvSpPr>
        <p:spPr>
          <a:xfrm>
            <a:off x="1428728" y="4714884"/>
            <a:ext cx="428628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1857356" y="4714884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Dikdörtgen"/>
          <p:cNvSpPr/>
          <p:nvPr/>
        </p:nvSpPr>
        <p:spPr>
          <a:xfrm>
            <a:off x="2357422" y="4714884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Dikdörtgen"/>
          <p:cNvSpPr/>
          <p:nvPr/>
        </p:nvSpPr>
        <p:spPr>
          <a:xfrm>
            <a:off x="2857488" y="4714884"/>
            <a:ext cx="500066" cy="1000132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39" name="Group 16"/>
          <p:cNvGraphicFramePr>
            <a:graphicFrameLocks/>
          </p:cNvGraphicFramePr>
          <p:nvPr/>
        </p:nvGraphicFramePr>
        <p:xfrm>
          <a:off x="5500694" y="2285992"/>
          <a:ext cx="571504" cy="128016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6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" name="39 Metin kutusu"/>
          <p:cNvSpPr txBox="1"/>
          <p:nvPr/>
        </p:nvSpPr>
        <p:spPr>
          <a:xfrm>
            <a:off x="6143636" y="2428868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41" name="Group 16"/>
          <p:cNvGraphicFramePr>
            <a:graphicFrameLocks/>
          </p:cNvGraphicFramePr>
          <p:nvPr/>
        </p:nvGraphicFramePr>
        <p:xfrm>
          <a:off x="6643702" y="2285992"/>
          <a:ext cx="571504" cy="1280160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4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41 Metin kutusu"/>
          <p:cNvSpPr txBox="1"/>
          <p:nvPr/>
        </p:nvSpPr>
        <p:spPr>
          <a:xfrm>
            <a:off x="7215206" y="2428868"/>
            <a:ext cx="4667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600" b="1" dirty="0" smtClean="0">
                <a:latin typeface="Arial Black" pitchFamily="34" charset="0"/>
                <a:ea typeface="Times New Roman" pitchFamily="18" charset="0"/>
                <a:cs typeface="Calibri" pitchFamily="34" charset="0"/>
              </a:rPr>
              <a:t>›</a:t>
            </a:r>
            <a:endParaRPr lang="tr-TR" sz="6600" b="1" dirty="0">
              <a:latin typeface="Arial Black" pitchFamily="34" charset="0"/>
            </a:endParaRPr>
          </a:p>
        </p:txBody>
      </p:sp>
      <p:graphicFrame>
        <p:nvGraphicFramePr>
          <p:cNvPr id="43" name="Group 16"/>
          <p:cNvGraphicFramePr>
            <a:graphicFrameLocks/>
          </p:cNvGraphicFramePr>
          <p:nvPr/>
        </p:nvGraphicFramePr>
        <p:xfrm>
          <a:off x="7643834" y="2285992"/>
          <a:ext cx="571504" cy="1285884"/>
        </p:xfrm>
        <a:graphic>
          <a:graphicData uri="http://schemas.openxmlformats.org/drawingml/2006/table">
            <a:tbl>
              <a:tblPr/>
              <a:tblGrid>
                <a:gridCol w="57150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8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2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/>
      <p:bldP spid="4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202</TotalTime>
  <Words>343</Words>
  <PresentationFormat>Ekran Gösterisi (4:3)</PresentationFormat>
  <Paragraphs>178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Slayt 3</vt:lpstr>
      <vt:lpstr>Slayt 4</vt:lpstr>
      <vt:lpstr>Slayt 5</vt:lpstr>
      <vt:lpstr>GELİN BUNU ŞEKİLLE GÖSTERMEYE ÇALIŞALIM</vt:lpstr>
      <vt:lpstr>HANGİ KESİRDEN DAHA ÇOK PARÇA ALDIK?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Hoca</dc:creator>
  <cp:lastModifiedBy>acer</cp:lastModifiedBy>
  <cp:revision>30</cp:revision>
  <dcterms:created xsi:type="dcterms:W3CDTF">2011-02-03T20:14:50Z</dcterms:created>
  <dcterms:modified xsi:type="dcterms:W3CDTF">2011-02-21T00:29:20Z</dcterms:modified>
</cp:coreProperties>
</file>